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70" r:id="rId12"/>
    <p:sldId id="271" r:id="rId13"/>
    <p:sldId id="272" r:id="rId14"/>
    <p:sldId id="273" r:id="rId15"/>
    <p:sldId id="265" r:id="rId16"/>
    <p:sldId id="266" r:id="rId17"/>
    <p:sldId id="267" r:id="rId18"/>
    <p:sldId id="268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90" autoAdjust="0"/>
    <p:restoredTop sz="94660"/>
  </p:normalViewPr>
  <p:slideViewPr>
    <p:cSldViewPr snapToGrid="0">
      <p:cViewPr>
        <p:scale>
          <a:sx n="66" d="100"/>
          <a:sy n="66" d="100"/>
        </p:scale>
        <p:origin x="828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122F5-011B-3F0C-FC40-F8766A90D2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4FD556-940B-EB61-38AD-3632CF7BB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9AD51-0347-58C9-6D97-1C679225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34660-56D9-B4AF-9CC5-701BE0314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A57CF-7190-1B1B-1481-7A2A6D7F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14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E131-78C7-3DC8-E1E5-269A34FE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43BE5-1C82-06E8-A3CE-14180F9CD6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823C6-CD99-18D4-968F-22B468209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9E55-8B01-514A-7D59-F15B5CA2D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DAFDA-A4A2-5657-8695-FB69FE685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D3CC6-69D0-92C8-A98D-29D8B6CC5F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2DA729-29A5-E98D-DA2C-BFE5E8D86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83AEC-7DDD-16F3-E0E3-A1CCBF110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C3005-0DB2-3A74-7655-991A0A1B1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0E6F8-3488-561D-2AFD-E28C445C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5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6CEC4-94B0-81CE-3E30-E0D4DF08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796D-AC34-16D6-52F1-137157506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36408-8CB9-9ECD-48C0-3CFBAA77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77A6B-B857-8AD2-DAED-EEE7C5A66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B6C81-70FD-F322-7DC3-849CECD7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53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73ECE-86F8-3CD5-1BB8-C99C8B370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90DA2-F033-1B1B-BE9B-92C2C0D9A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69076-B7F9-3ACF-6D8A-3E306D17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360A6-09AA-800E-28F1-D70DDC46A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11C11-88E6-398E-AA8D-BD3F222B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1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2D57-3821-3113-AE18-43F46246F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FD90C-6525-875C-4EE1-8DAC449E0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8F0F8-B646-B234-ACB1-CEEA05B23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A7E196-0861-5B6E-EB91-7895D78F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520B0-EBBE-8662-6035-5CAA2253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E7BE6-DB7D-75E3-FA26-F9F41DF80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5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8358-528E-1CE1-2F02-0081CD0FC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AD6F1-446D-D70B-5756-840F6D860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798F60-EC91-5F90-E0F1-EF7D52CA1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885D0-46FA-135F-7DA5-E0CBAB75C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70705-3B1B-9396-C4A1-E81C74ACC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21C5B-AC3E-AB70-1607-3C49F4BA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B34843-EA18-1C36-C8F2-9820AAA3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96849B-30EC-277B-D900-27261F67A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29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5FDD-2B12-BFB7-F652-0FB0A6E3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55B5A-2226-3B57-4741-221D9A95D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5CD25-4E87-57D7-9F97-2BFB0F51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75E86-F90A-F15C-32F1-20708694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8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1FDC70-6A01-A7E7-39A8-0F3B85EC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1390E-AD3E-A70D-8D9B-CA73E16C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5CE17-ADFA-AE8B-545D-774E06A5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37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352C-AFFD-89C4-5AC2-ED4EC8A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E098D-FC6A-0A0A-DB19-B59194191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59797-69EA-1267-9400-5EDBE880CE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2AC5B-CB63-A7B0-4B63-DF47E5B8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829A8-4521-7667-FDEC-7D6BC928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2BE28-D0DC-72D0-1352-4C56CD2D9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4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AC3E-7375-FB36-70CB-DD18D014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137228-0C1A-2D8E-F7AE-B5A01A6EC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AE2CC-2279-6B30-9C49-7E8A1B6C5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890AD-13F9-EB5E-C237-56556062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26E56-8E9A-58ED-78F9-72EE1CE9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FADBC-31C8-B73C-D8DE-6CD74F83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8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900C7D-C26E-89B8-86AB-C0ED53AAE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02FDA-573C-05D9-6A7B-91F5323E8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8EB22-6822-658D-1FF2-D5CB93A02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F6C80-DCCD-4A1B-9DDB-4DADB5070B6F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298FC-7625-4ED2-E01A-70C74A6A8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2E5F3-D6EC-0BB1-B3BF-F8BC19B72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D42D7-A41C-4EC8-830E-C0C4A00595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D09BA-396B-6DF9-AF9A-D82EEDFB897D}"/>
              </a:ext>
            </a:extLst>
          </p:cNvPr>
          <p:cNvSpPr/>
          <p:nvPr userDrawn="1"/>
        </p:nvSpPr>
        <p:spPr>
          <a:xfrm>
            <a:off x="0" y="-1"/>
            <a:ext cx="12192000" cy="13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7906E0-61E1-4D96-9E7B-912DE1B4FB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2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3B356-8644-90A2-D763-EF96D0B50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346" y="217037"/>
            <a:ext cx="9144000" cy="899928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Montserrat" panose="02000505000000020004" pitchFamily="2" charset="0"/>
                <a:ea typeface="Fira Code" panose="020B0809050000020004" pitchFamily="49" charset="0"/>
                <a:cs typeface="Arial" panose="020B0604020202020204" pitchFamily="34" charset="0"/>
              </a:rPr>
              <a:t>Store Management System</a:t>
            </a:r>
          </a:p>
        </p:txBody>
      </p:sp>
      <p:pic>
        <p:nvPicPr>
          <p:cNvPr id="1026" name="Picture 2" descr="Using Technology to Support the Overworked Retail Store Manager">
            <a:extLst>
              <a:ext uri="{FF2B5EF4-FFF2-40B4-BE49-F238E27FC236}">
                <a16:creationId xmlns:a16="http://schemas.microsoft.com/office/drawing/2014/main" id="{AB310294-2C00-7791-4382-E4CF05FE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531" y="1349903"/>
            <a:ext cx="5597630" cy="383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HP – Logos Download">
            <a:extLst>
              <a:ext uri="{FF2B5EF4-FFF2-40B4-BE49-F238E27FC236}">
                <a16:creationId xmlns:a16="http://schemas.microsoft.com/office/drawing/2014/main" id="{766FD271-0278-A3B1-F418-4832A983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181" y="5753602"/>
            <a:ext cx="1382656" cy="72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arn the Ways to Recover MySQL Root Password without Restarting ...">
            <a:extLst>
              <a:ext uri="{FF2B5EF4-FFF2-40B4-BE49-F238E27FC236}">
                <a16:creationId xmlns:a16="http://schemas.microsoft.com/office/drawing/2014/main" id="{6C0C2401-BF37-F480-6DBF-5DF8EE070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36" y="5222343"/>
            <a:ext cx="1788850" cy="178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Html Logo Png Transparent Background , Free Transparent Clipart ...">
            <a:extLst>
              <a:ext uri="{FF2B5EF4-FFF2-40B4-BE49-F238E27FC236}">
                <a16:creationId xmlns:a16="http://schemas.microsoft.com/office/drawing/2014/main" id="{EE137189-D978-5885-5F1E-B79EC666A4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Html Logo : How To Add Image ,Music And Hyperlink In HTML - Techno ...">
            <a:extLst>
              <a:ext uri="{FF2B5EF4-FFF2-40B4-BE49-F238E27FC236}">
                <a16:creationId xmlns:a16="http://schemas.microsoft.com/office/drawing/2014/main" id="{C3DEFDBF-6D2A-BC0B-838C-E99B64C1D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51" y="5666745"/>
            <a:ext cx="702120" cy="9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ss 3 Logo PNG Transparent &amp; SVG Vector - Freebie Supply">
            <a:extLst>
              <a:ext uri="{FF2B5EF4-FFF2-40B4-BE49-F238E27FC236}">
                <a16:creationId xmlns:a16="http://schemas.microsoft.com/office/drawing/2014/main" id="{348F43A4-2023-2CE6-4483-4B4F285E3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355" y="5666804"/>
            <a:ext cx="638283" cy="89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emotivator - npm">
            <a:extLst>
              <a:ext uri="{FF2B5EF4-FFF2-40B4-BE49-F238E27FC236}">
                <a16:creationId xmlns:a16="http://schemas.microsoft.com/office/drawing/2014/main" id="{4971A02A-0606-6979-924B-638692DE7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711717"/>
            <a:ext cx="810103" cy="8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E919968-4FD3-CBC4-D848-3DDADD25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481" y="5458896"/>
            <a:ext cx="1315745" cy="131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950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865526" y="271638"/>
            <a:ext cx="3926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Software Flowchart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B65CF-1C42-F987-9330-7E267181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10" y="1252347"/>
            <a:ext cx="7373379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07727" y="411924"/>
            <a:ext cx="2313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Modules: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FC809-2DA6-832D-58C7-61A5CF05B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868" y="1176136"/>
            <a:ext cx="731622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0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3836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Timeline And Milestone: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032A84-04C4-B0B5-C998-655596041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930081"/>
              </p:ext>
            </p:extLst>
          </p:nvPr>
        </p:nvGraphicFramePr>
        <p:xfrm>
          <a:off x="1677879" y="1825626"/>
          <a:ext cx="7865616" cy="4556819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5584055">
                  <a:extLst>
                    <a:ext uri="{9D8B030D-6E8A-4147-A177-3AD203B41FA5}">
                      <a16:colId xmlns:a16="http://schemas.microsoft.com/office/drawing/2014/main" val="1399586537"/>
                    </a:ext>
                  </a:extLst>
                </a:gridCol>
                <a:gridCol w="2281561">
                  <a:extLst>
                    <a:ext uri="{9D8B030D-6E8A-4147-A177-3AD203B41FA5}">
                      <a16:colId xmlns:a16="http://schemas.microsoft.com/office/drawing/2014/main" val="139868747"/>
                    </a:ext>
                  </a:extLst>
                </a:gridCol>
              </a:tblGrid>
              <a:tr h="5535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Milestone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Duration (Days)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7081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Requirements Gathering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095336412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Design and User Interface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703403328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Development and Coding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15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863864556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Testing and Quality Assurance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4325260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Deployment and Launch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561331113"/>
                  </a:ext>
                </a:extLst>
              </a:tr>
              <a:tr h="6091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Project Completion and Handover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1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751172738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Total Duration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700" dirty="0">
                          <a:effectLst/>
                        </a:rPr>
                        <a:t>30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188904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03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460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Technical Information Source: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EC6E2D-8E7C-AC57-2A5A-B1EFFF211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519549"/>
              </p:ext>
            </p:extLst>
          </p:nvPr>
        </p:nvGraphicFramePr>
        <p:xfrm>
          <a:off x="1518081" y="1713390"/>
          <a:ext cx="8975325" cy="4549806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32314">
                  <a:extLst>
                    <a:ext uri="{9D8B030D-6E8A-4147-A177-3AD203B41FA5}">
                      <a16:colId xmlns:a16="http://schemas.microsoft.com/office/drawing/2014/main" val="2756168707"/>
                    </a:ext>
                  </a:extLst>
                </a:gridCol>
                <a:gridCol w="6543011">
                  <a:extLst>
                    <a:ext uri="{9D8B030D-6E8A-4147-A177-3AD203B41FA5}">
                      <a16:colId xmlns:a16="http://schemas.microsoft.com/office/drawing/2014/main" val="1178664989"/>
                    </a:ext>
                  </a:extLst>
                </a:gridCol>
              </a:tblGrid>
              <a:tr h="54600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Information Source</a:t>
                      </a:r>
                    </a:p>
                  </a:txBody>
                  <a:tcPr marL="55786" marR="55786" marT="27893" marB="2789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55786" marR="55786" marT="27893" marB="2789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072602"/>
                  </a:ext>
                </a:extLst>
              </a:tr>
              <a:tr h="865687"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PHP.net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Official documentation and reference for PHP programming language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460222887"/>
                  </a:ext>
                </a:extLst>
              </a:tr>
              <a:tr h="865687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MySQL.com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Official documentation and resources for MySQL database management system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459912752"/>
                  </a:ext>
                </a:extLst>
              </a:tr>
              <a:tr h="1028004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W3Schools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Online tutorials and guides for web development technologies, including PHP and MySQL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870564109"/>
                  </a:ext>
                </a:extLst>
              </a:tr>
              <a:tr h="703371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Stack Overflow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Online community for programmers to ask and answer technical questions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3840785112"/>
                  </a:ext>
                </a:extLst>
              </a:tr>
              <a:tr h="541055">
                <a:tc>
                  <a:txBody>
                    <a:bodyPr/>
                    <a:lstStyle/>
                    <a:p>
                      <a:pPr fontAlgn="base"/>
                      <a:r>
                        <a:rPr lang="en-US" sz="1700">
                          <a:effectLst/>
                        </a:rPr>
                        <a:t>GitHub Repositories</a:t>
                      </a:r>
                    </a:p>
                  </a:txBody>
                  <a:tcPr marL="55786" marR="55786" marT="27893" marB="27893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700" dirty="0">
                          <a:effectLst/>
                        </a:rPr>
                        <a:t>Open-source projects and code repositories for PHP and MySQL</a:t>
                      </a:r>
                    </a:p>
                  </a:txBody>
                  <a:tcPr marL="55786" marR="55786" marT="27893" marB="27893" anchor="ctr"/>
                </a:tc>
                <a:extLst>
                  <a:ext uri="{0D108BD9-81ED-4DB2-BD59-A6C34878D82A}">
                    <a16:rowId xmlns:a16="http://schemas.microsoft.com/office/drawing/2014/main" val="1773508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78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21796" y="594804"/>
            <a:ext cx="4718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Use of Tools and Technologies: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C07F7C-6E90-528C-68EE-11BFD77EAA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037875"/>
              </p:ext>
            </p:extLst>
          </p:nvPr>
        </p:nvGraphicFramePr>
        <p:xfrm>
          <a:off x="723900" y="1257300"/>
          <a:ext cx="10763252" cy="5191125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690813">
                  <a:extLst>
                    <a:ext uri="{9D8B030D-6E8A-4147-A177-3AD203B41FA5}">
                      <a16:colId xmlns:a16="http://schemas.microsoft.com/office/drawing/2014/main" val="2783516622"/>
                    </a:ext>
                  </a:extLst>
                </a:gridCol>
                <a:gridCol w="2690813">
                  <a:extLst>
                    <a:ext uri="{9D8B030D-6E8A-4147-A177-3AD203B41FA5}">
                      <a16:colId xmlns:a16="http://schemas.microsoft.com/office/drawing/2014/main" val="2910054936"/>
                    </a:ext>
                  </a:extLst>
                </a:gridCol>
                <a:gridCol w="2690813">
                  <a:extLst>
                    <a:ext uri="{9D8B030D-6E8A-4147-A177-3AD203B41FA5}">
                      <a16:colId xmlns:a16="http://schemas.microsoft.com/office/drawing/2014/main" val="194206943"/>
                    </a:ext>
                  </a:extLst>
                </a:gridCol>
                <a:gridCol w="2690813">
                  <a:extLst>
                    <a:ext uri="{9D8B030D-6E8A-4147-A177-3AD203B41FA5}">
                      <a16:colId xmlns:a16="http://schemas.microsoft.com/office/drawing/2014/main" val="2448199178"/>
                    </a:ext>
                  </a:extLst>
                </a:gridCol>
              </a:tblGrid>
              <a:tr h="609182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Tools and Technology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Tools and Technology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1" kern="1200" dirty="0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910580"/>
                  </a:ext>
                </a:extLst>
              </a:tr>
              <a:tr h="89055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PHP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Server-side scripting language used for dynamic web development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jQuery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JavaScript library for simplifying HTML document traversal and manipulation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1817523670"/>
                  </a:ext>
                </a:extLst>
              </a:tr>
              <a:tr h="9416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MySQL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Relational database management system for storing and retrieving data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Git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Version control system for tracking and managing code changes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2811014249"/>
                  </a:ext>
                </a:extLst>
              </a:tr>
              <a:tr h="9416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HTML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Markup language for creating the structure and content of web pages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>
                          <a:effectLst/>
                        </a:rPr>
                        <a:t>PhpStorm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Integrated development environment (IDE) for PHP development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3922663607"/>
                  </a:ext>
                </a:extLst>
              </a:tr>
              <a:tr h="86647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CSS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Styling language for enhancing the appearance and layout of web pages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>
                          <a:effectLst/>
                        </a:rPr>
                        <a:t>phpMyAdmin</a:t>
                      </a:r>
                      <a:endParaRPr lang="en-US" sz="16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Web-based administration tool for managing MySQL databases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2688512091"/>
                  </a:ext>
                </a:extLst>
              </a:tr>
              <a:tr h="9416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JavaScript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Client-side scripting language for interactive and dynamic web functionality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Bootstrap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kern="1200" dirty="0">
                          <a:effectLst/>
                        </a:rPr>
                        <a:t>CSS framework for creating responsive and mobile-friendly web designs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1762" marR="31762" marT="15881" marB="15881" anchor="ctr"/>
                </a:tc>
                <a:extLst>
                  <a:ext uri="{0D108BD9-81ED-4DB2-BD59-A6C34878D82A}">
                    <a16:rowId xmlns:a16="http://schemas.microsoft.com/office/drawing/2014/main" val="34507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747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Team Roles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12"/>
            <a:ext cx="9374945" cy="497356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Sheikh Rownakul Islam Miraj</a:t>
            </a:r>
          </a:p>
          <a:p>
            <a:pPr lvl="1"/>
            <a:r>
              <a:rPr lang="en-US" dirty="0"/>
              <a:t>Designing and implementing the database schema</a:t>
            </a:r>
          </a:p>
          <a:p>
            <a:pPr lvl="1"/>
            <a:r>
              <a:rPr lang="en-US" dirty="0"/>
              <a:t>Developing the server-side scripts</a:t>
            </a:r>
          </a:p>
          <a:p>
            <a:r>
              <a:rPr lang="en-US" sz="2900" b="1" dirty="0">
                <a:solidFill>
                  <a:schemeClr val="accent1"/>
                </a:solidFill>
              </a:rPr>
              <a:t>Md </a:t>
            </a:r>
            <a:r>
              <a:rPr lang="en-US" sz="2900" b="1" dirty="0" err="1">
                <a:solidFill>
                  <a:schemeClr val="accent1"/>
                </a:solidFill>
              </a:rPr>
              <a:t>Alamin</a:t>
            </a:r>
            <a:endParaRPr lang="en-US" sz="2900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Managing database connections and query optimization</a:t>
            </a:r>
          </a:p>
          <a:p>
            <a:pPr lvl="1"/>
            <a:r>
              <a:rPr lang="en-US" dirty="0"/>
              <a:t>Designing and creating the user interface using HTML, CSS, and JavaScript</a:t>
            </a:r>
          </a:p>
          <a:p>
            <a:r>
              <a:rPr lang="en-US" b="1" dirty="0">
                <a:solidFill>
                  <a:schemeClr val="accent1"/>
                </a:solidFill>
              </a:rPr>
              <a:t>Ali Hasan</a:t>
            </a:r>
          </a:p>
          <a:p>
            <a:pPr lvl="1"/>
            <a:r>
              <a:rPr lang="en-US" dirty="0"/>
              <a:t>Implementing interactive features and forms</a:t>
            </a:r>
          </a:p>
          <a:p>
            <a:pPr lvl="1"/>
            <a:r>
              <a:rPr lang="en-US" dirty="0"/>
              <a:t>Handling user input validation and error handling</a:t>
            </a:r>
          </a:p>
          <a:p>
            <a:r>
              <a:rPr lang="en-US" sz="2900" b="1" dirty="0" err="1">
                <a:solidFill>
                  <a:schemeClr val="accent1"/>
                </a:solidFill>
              </a:rPr>
              <a:t>Khaleda</a:t>
            </a:r>
            <a:r>
              <a:rPr lang="en-US" sz="2900" b="1" dirty="0">
                <a:solidFill>
                  <a:schemeClr val="accent1"/>
                </a:solidFill>
              </a:rPr>
              <a:t> </a:t>
            </a:r>
            <a:r>
              <a:rPr lang="en-US" sz="2900" b="1" dirty="0" err="1">
                <a:solidFill>
                  <a:schemeClr val="accent1"/>
                </a:solidFill>
              </a:rPr>
              <a:t>Akter</a:t>
            </a:r>
            <a:endParaRPr lang="en-US" sz="2900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Integrating with backend and retrieving data from the server</a:t>
            </a:r>
          </a:p>
          <a:p>
            <a:pPr lvl="1"/>
            <a:r>
              <a:rPr lang="en-US" dirty="0"/>
              <a:t>Implementing data validation and security measures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Mosharrof</a:t>
            </a:r>
            <a:r>
              <a:rPr lang="en-US" b="1" dirty="0">
                <a:solidFill>
                  <a:schemeClr val="accent1"/>
                </a:solidFill>
              </a:rPr>
              <a:t> Hossain</a:t>
            </a:r>
          </a:p>
          <a:p>
            <a:pPr lvl="1"/>
            <a:r>
              <a:rPr lang="en-US" dirty="0"/>
              <a:t>Developing test plans and test cases</a:t>
            </a:r>
          </a:p>
          <a:p>
            <a:pPr lvl="1"/>
            <a:r>
              <a:rPr lang="en-US" dirty="0"/>
              <a:t>Performing functional testing, usability testing, and performance testing</a:t>
            </a:r>
          </a:p>
          <a:p>
            <a:pPr lvl="1"/>
            <a:r>
              <a:rPr lang="en-US" dirty="0"/>
              <a:t>Identifying and reporting bugs and issues</a:t>
            </a:r>
          </a:p>
          <a:p>
            <a:pPr lvl="1"/>
            <a:r>
              <a:rPr lang="en-US" dirty="0"/>
              <a:t>Collaborating with the other team members to resolve bugs and verify fixes</a:t>
            </a:r>
          </a:p>
        </p:txBody>
      </p:sp>
    </p:spTree>
    <p:extLst>
      <p:ext uri="{BB962C8B-B14F-4D97-AF65-F5344CB8AC3E}">
        <p14:creationId xmlns:p14="http://schemas.microsoft.com/office/powerpoint/2010/main" val="409411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Methodology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Agile Development Approach:</a:t>
            </a:r>
          </a:p>
          <a:p>
            <a:pPr lvl="1"/>
            <a:r>
              <a:rPr lang="en-US" dirty="0">
                <a:latin typeface="+mj-lt"/>
              </a:rPr>
              <a:t>We will adopt an Agile development approach to provide flexibility and adaptability throughout the project lifecycle.</a:t>
            </a:r>
          </a:p>
          <a:p>
            <a:pPr lvl="1"/>
            <a:r>
              <a:rPr lang="en-US" dirty="0">
                <a:latin typeface="+mj-lt"/>
              </a:rPr>
              <a:t>Agile emphasizes iterative development, collaboration, and regular feedback to deliver incremental value to stakeholders.</a:t>
            </a:r>
          </a:p>
          <a:p>
            <a:pPr lvl="1"/>
            <a:r>
              <a:rPr lang="en-US" dirty="0">
                <a:latin typeface="+mj-lt"/>
              </a:rPr>
              <a:t>Our team will specifically follow the Scrum framework, which divides the project into sprints and emphasizes frequent communication and collaboration.</a:t>
            </a:r>
          </a:p>
          <a:p>
            <a:r>
              <a:rPr lang="en-US" dirty="0">
                <a:solidFill>
                  <a:schemeClr val="accent1"/>
                </a:solidFill>
              </a:rPr>
              <a:t>Design and Development Phase:</a:t>
            </a:r>
          </a:p>
          <a:p>
            <a:pPr lvl="1"/>
            <a:r>
              <a:rPr lang="en-US" dirty="0">
                <a:latin typeface="+mj-lt"/>
              </a:rPr>
              <a:t>Our team will design the database schema and establish the necessary entity relationships for efficient data management.</a:t>
            </a:r>
          </a:p>
          <a:p>
            <a:pPr lvl="1"/>
            <a:r>
              <a:rPr lang="en-US" dirty="0">
                <a:latin typeface="+mj-lt"/>
              </a:rPr>
              <a:t>We will develop the front-end user interface using PHP, ensuring an intuitive and user-friendly experience.</a:t>
            </a:r>
          </a:p>
          <a:p>
            <a:pPr lvl="1"/>
            <a:r>
              <a:rPr lang="en-US" dirty="0">
                <a:latin typeface="+mj-lt"/>
              </a:rPr>
              <a:t>Back-end functionality, such as inventory management, sales order tracking, and reporting features, will be implemented using PHP and MySQL.</a:t>
            </a:r>
          </a:p>
          <a:p>
            <a:pPr lvl="1"/>
            <a:r>
              <a:rPr lang="en-US" dirty="0">
                <a:latin typeface="+mj-lt"/>
              </a:rPr>
              <a:t>Extensive testing and quality assurance will be performed to ensure the reliability, security, and performance of the software.</a:t>
            </a:r>
          </a:p>
        </p:txBody>
      </p:sp>
    </p:spTree>
    <p:extLst>
      <p:ext uri="{BB962C8B-B14F-4D97-AF65-F5344CB8AC3E}">
        <p14:creationId xmlns:p14="http://schemas.microsoft.com/office/powerpoint/2010/main" val="935465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Methodology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Collaboration and Communication:</a:t>
            </a:r>
          </a:p>
          <a:p>
            <a:pPr lvl="1"/>
            <a:r>
              <a:rPr lang="en-US" dirty="0">
                <a:latin typeface="+mj-lt"/>
              </a:rPr>
              <a:t>Regular meetings will be scheduled among our team members to review progress, discuss challenges, and make necessary adjustments.</a:t>
            </a:r>
          </a:p>
          <a:p>
            <a:pPr lvl="1"/>
            <a:r>
              <a:rPr lang="en-US" dirty="0">
                <a:latin typeface="+mj-lt"/>
              </a:rPr>
              <a:t>We will actively seek feedback from stakeholders and incorporate it into the development process to ensure their needs are met.</a:t>
            </a:r>
          </a:p>
          <a:p>
            <a:pPr lvl="1"/>
            <a:r>
              <a:rPr lang="en-US" dirty="0">
                <a:latin typeface="+mj-lt"/>
              </a:rPr>
              <a:t>We will utilize project management and collaboration tools, such as task tracking systems and communication platforms, to enhance transparency and efficiency.</a:t>
            </a:r>
          </a:p>
          <a:p>
            <a:r>
              <a:rPr lang="en-US" dirty="0">
                <a:solidFill>
                  <a:schemeClr val="accent1"/>
                </a:solidFill>
              </a:rPr>
              <a:t>Continuous Improvement:</a:t>
            </a:r>
          </a:p>
          <a:p>
            <a:pPr lvl="1"/>
            <a:r>
              <a:rPr lang="en-US" dirty="0">
                <a:latin typeface="+mj-lt"/>
              </a:rPr>
              <a:t>Throughout the project, we will conduct regular retrospectives to identify areas of improvement and implement necessary adjustments.</a:t>
            </a:r>
          </a:p>
          <a:p>
            <a:pPr lvl="1"/>
            <a:r>
              <a:rPr lang="en-US" dirty="0">
                <a:latin typeface="+mj-lt"/>
              </a:rPr>
              <a:t>Feedback from end users and stakeholders will be highly valued and utilized to enhance the software's functionality and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3121257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Example of Invoice Report</a:t>
            </a:r>
          </a:p>
        </p:txBody>
      </p:sp>
      <p:pic>
        <p:nvPicPr>
          <p:cNvPr id="4" name="Picture 3" descr="Screenshot_2">
            <a:extLst>
              <a:ext uri="{FF2B5EF4-FFF2-40B4-BE49-F238E27FC236}">
                <a16:creationId xmlns:a16="http://schemas.microsoft.com/office/drawing/2014/main" id="{5848714F-59B6-4468-B000-99D96306B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6978" y="1125415"/>
            <a:ext cx="10303108" cy="52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5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Sales Report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52AF8-18AE-469E-8C41-D739A467D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7958"/>
            <a:ext cx="10694728" cy="562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51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07623E-576C-4028-A909-C3111D15664D}"/>
              </a:ext>
            </a:extLst>
          </p:cNvPr>
          <p:cNvSpPr/>
          <p:nvPr/>
        </p:nvSpPr>
        <p:spPr>
          <a:xfrm>
            <a:off x="3343565" y="304800"/>
            <a:ext cx="5153892" cy="1993747"/>
          </a:xfrm>
          <a:prstGeom prst="round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B5001-F4C9-B13D-11D8-63719799D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861" y="469506"/>
            <a:ext cx="2604911" cy="71795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Montserrat" panose="02000505000000020004" pitchFamily="2" charset="0"/>
              </a:rPr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70F5-583E-3DEB-4035-40F56758D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030" y="1214814"/>
            <a:ext cx="5238426" cy="1031675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en-US" sz="5900" dirty="0">
                <a:solidFill>
                  <a:schemeClr val="accent1">
                    <a:lumMod val="75000"/>
                  </a:schemeClr>
                </a:solidFill>
                <a:latin typeface="Montserrat" panose="02000505000000020004" pitchFamily="2" charset="0"/>
              </a:rPr>
              <a:t>Team Name: Code Scientist</a:t>
            </a:r>
          </a:p>
          <a:p>
            <a:pPr marL="0" indent="0" algn="ctr">
              <a:buNone/>
            </a:pPr>
            <a:r>
              <a:rPr lang="en-US" sz="3400" dirty="0">
                <a:solidFill>
                  <a:schemeClr val="accent1">
                    <a:lumMod val="50000"/>
                  </a:schemeClr>
                </a:solidFill>
                <a:latin typeface="Montserrat" panose="02000505000000020004" pitchFamily="2" charset="0"/>
              </a:rPr>
              <a:t>Batch: WDPF/NCLC-M/54/01</a:t>
            </a:r>
          </a:p>
          <a:p>
            <a:pPr marL="0" indent="0" algn="ctr">
              <a:buNone/>
            </a:pP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Montserrat" panose="02000505000000020004" pitchFamily="2" charset="0"/>
              </a:rPr>
              <a:t>Round - 54</a:t>
            </a:r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59EFC7-6EA8-3066-03D9-20940237F0D7}"/>
              </a:ext>
            </a:extLst>
          </p:cNvPr>
          <p:cNvSpPr txBox="1"/>
          <p:nvPr/>
        </p:nvSpPr>
        <p:spPr>
          <a:xfrm>
            <a:off x="29639" y="4376332"/>
            <a:ext cx="327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Sheikh Rownakul Islam Miraj</a:t>
            </a:r>
          </a:p>
          <a:p>
            <a:pPr algn="ctr"/>
            <a:r>
              <a:rPr lang="en-US" dirty="0"/>
              <a:t>ID: 1272486</a:t>
            </a:r>
          </a:p>
          <a:p>
            <a:pPr algn="ctr"/>
            <a:r>
              <a:rPr lang="en-US" dirty="0"/>
              <a:t>Backend </a:t>
            </a:r>
          </a:p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1B11E-1C88-5267-D91F-40198EB3B5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0" t="5808" r="15033" b="25694"/>
          <a:stretch/>
        </p:blipFill>
        <p:spPr>
          <a:xfrm>
            <a:off x="1029475" y="2754586"/>
            <a:ext cx="1487054" cy="151091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F7911-44FC-B89B-3E87-DE690FF8D7DD}"/>
              </a:ext>
            </a:extLst>
          </p:cNvPr>
          <p:cNvSpPr txBox="1"/>
          <p:nvPr/>
        </p:nvSpPr>
        <p:spPr>
          <a:xfrm>
            <a:off x="2343728" y="4376332"/>
            <a:ext cx="327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Ali Hasan</a:t>
            </a:r>
          </a:p>
          <a:p>
            <a:pPr algn="ctr"/>
            <a:r>
              <a:rPr lang="en-US" dirty="0"/>
              <a:t>ID: 1272524</a:t>
            </a:r>
          </a:p>
          <a:p>
            <a:pPr algn="ctr"/>
            <a:r>
              <a:rPr lang="en-US" dirty="0"/>
              <a:t>Frontend </a:t>
            </a:r>
          </a:p>
          <a:p>
            <a:pPr algn="ctr"/>
            <a:r>
              <a:rPr lang="en-US" dirty="0"/>
              <a:t>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946820-8903-7585-F592-4895327D9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" r="789"/>
          <a:stretch/>
        </p:blipFill>
        <p:spPr>
          <a:xfrm>
            <a:off x="3343564" y="2754586"/>
            <a:ext cx="1487054" cy="151091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BD1A57-B584-97BB-EAEE-EEAE63A727AD}"/>
              </a:ext>
            </a:extLst>
          </p:cNvPr>
          <p:cNvSpPr txBox="1"/>
          <p:nvPr/>
        </p:nvSpPr>
        <p:spPr>
          <a:xfrm>
            <a:off x="4446541" y="4376332"/>
            <a:ext cx="327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w Cen MT" panose="020B0602020104020603" pitchFamily="34" charset="0"/>
              </a:rPr>
              <a:t>Mosharrof</a:t>
            </a:r>
            <a:r>
              <a:rPr lang="en-US" b="1" dirty="0">
                <a:latin typeface="Tw Cen MT" panose="020B0602020104020603" pitchFamily="34" charset="0"/>
              </a:rPr>
              <a:t> Hossain</a:t>
            </a:r>
          </a:p>
          <a:p>
            <a:pPr algn="ctr"/>
            <a:r>
              <a:rPr lang="en-US" dirty="0"/>
              <a:t>ID: 1272786</a:t>
            </a:r>
          </a:p>
          <a:p>
            <a:pPr algn="ctr"/>
            <a:r>
              <a:rPr lang="en-US" dirty="0"/>
              <a:t>Testing and </a:t>
            </a:r>
          </a:p>
          <a:p>
            <a:pPr algn="ctr"/>
            <a:r>
              <a:rPr lang="en-US" dirty="0"/>
              <a:t>Quality Assurance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C38DD0-1262-8A45-ED7B-766E6A1A0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r="1866"/>
          <a:stretch/>
        </p:blipFill>
        <p:spPr>
          <a:xfrm>
            <a:off x="5446377" y="2754586"/>
            <a:ext cx="1487054" cy="1510910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6EFFAC-9BF3-42F3-BEE6-B9CA9377E30D}"/>
              </a:ext>
            </a:extLst>
          </p:cNvPr>
          <p:cNvSpPr txBox="1"/>
          <p:nvPr/>
        </p:nvSpPr>
        <p:spPr>
          <a:xfrm>
            <a:off x="6545244" y="4373510"/>
            <a:ext cx="3271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w Cen MT" panose="020B0602020104020603" pitchFamily="34" charset="0"/>
              </a:rPr>
              <a:t>Khaleda</a:t>
            </a:r>
            <a:r>
              <a:rPr lang="en-US" b="1" dirty="0">
                <a:latin typeface="Tw Cen MT" panose="020B0602020104020603" pitchFamily="34" charset="0"/>
              </a:rPr>
              <a:t> </a:t>
            </a:r>
            <a:r>
              <a:rPr lang="en-US" b="1" dirty="0" err="1">
                <a:latin typeface="Tw Cen MT" panose="020B0602020104020603" pitchFamily="34" charset="0"/>
              </a:rPr>
              <a:t>Akter</a:t>
            </a:r>
            <a:endParaRPr lang="en-US" b="1" dirty="0">
              <a:latin typeface="Tw Cen MT" panose="020B0602020104020603" pitchFamily="34" charset="0"/>
            </a:endParaRPr>
          </a:p>
          <a:p>
            <a:pPr algn="ctr"/>
            <a:r>
              <a:rPr lang="en-US" dirty="0"/>
              <a:t>ID: 1273523</a:t>
            </a:r>
          </a:p>
          <a:p>
            <a:pPr algn="ctr"/>
            <a:r>
              <a:rPr lang="en-US" dirty="0"/>
              <a:t>Security &amp;</a:t>
            </a:r>
          </a:p>
          <a:p>
            <a:pPr algn="ctr"/>
            <a:r>
              <a:rPr lang="en-US" dirty="0"/>
              <a:t>Bug fixing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BA9BC5-C61F-4E26-9007-18CF5E4997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03" y="2751764"/>
            <a:ext cx="1487054" cy="151091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46A4FC-CA0C-4DDE-AE83-74232825A7E7}"/>
              </a:ext>
            </a:extLst>
          </p:cNvPr>
          <p:cNvSpPr txBox="1"/>
          <p:nvPr/>
        </p:nvSpPr>
        <p:spPr>
          <a:xfrm>
            <a:off x="8738172" y="4373510"/>
            <a:ext cx="3271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w Cen MT" panose="020B0602020104020603" pitchFamily="34" charset="0"/>
              </a:rPr>
              <a:t>Md </a:t>
            </a:r>
            <a:r>
              <a:rPr lang="en-US" b="1" dirty="0" err="1">
                <a:latin typeface="Tw Cen MT" panose="020B0602020104020603" pitchFamily="34" charset="0"/>
              </a:rPr>
              <a:t>Alamin</a:t>
            </a:r>
            <a:endParaRPr lang="en-US" b="1" dirty="0">
              <a:latin typeface="Tw Cen MT" panose="020B0602020104020603" pitchFamily="34" charset="0"/>
            </a:endParaRPr>
          </a:p>
          <a:p>
            <a:pPr algn="ctr"/>
            <a:r>
              <a:rPr lang="en-US" dirty="0"/>
              <a:t>ID: 1273478</a:t>
            </a:r>
          </a:p>
          <a:p>
            <a:pPr algn="ctr"/>
            <a:r>
              <a:rPr lang="en-US" dirty="0"/>
              <a:t>Database &amp;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204842-0B2B-4A4E-83A1-433D80488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891" y="2751764"/>
            <a:ext cx="1487054" cy="151091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37218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Form 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F8F20-C29B-4DAA-9123-94D1A72D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45" y="1449850"/>
            <a:ext cx="4267796" cy="5187135"/>
          </a:xfrm>
          <a:prstGeom prst="rect">
            <a:avLst/>
          </a:prstGeom>
          <a:ln w="381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804BEF-38A4-4316-9FD2-3861B1269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58" y="1436907"/>
            <a:ext cx="6080092" cy="520007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214096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568A-9FFC-2AE8-ED28-D3AFF86B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More Form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2B613-D757-4B6E-A241-009A1A469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84" y="1237200"/>
            <a:ext cx="5110560" cy="5496513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054466-7859-4D6E-BC4E-D2934AE55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93" y="1654888"/>
            <a:ext cx="5562117" cy="4436534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80051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Conclusion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Our store management software proposal offers a comprehensive solution for efficient inventory and sales management. With a well-defined Entity-Relationship Diagram (ERD) at its core, the software ensures seamless data organization and retrieval.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The ERD consists of interconnected tables such as "quantity," "role," "user," "customer," "</a:t>
            </a:r>
            <a:r>
              <a:rPr lang="en-US" dirty="0" err="1">
                <a:latin typeface="+mj-lt"/>
              </a:rPr>
              <a:t>sales_order</a:t>
            </a:r>
            <a:r>
              <a:rPr lang="en-US" dirty="0">
                <a:latin typeface="+mj-lt"/>
              </a:rPr>
              <a:t>," "stock," "brand," "category," "product," and "</a:t>
            </a:r>
            <a:r>
              <a:rPr lang="en-US" dirty="0" err="1">
                <a:latin typeface="+mj-lt"/>
              </a:rPr>
              <a:t>inventory_order</a:t>
            </a:r>
            <a:r>
              <a:rPr lang="en-US" dirty="0">
                <a:latin typeface="+mj-lt"/>
              </a:rPr>
              <a:t>." These tables facilitate various functionalities, including tracking product quantities, managing user roles, storing customer details, recording sales orders, monitoring stock levels, categorizing products, and managing inventory transactions.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In summary, our store management software proposal empowers businesses with efficient operations, optimized inventory control, and improved customer satisfaction. It is a valuable tool for businesses of all sizes, aiding in their growth and success.</a:t>
            </a:r>
          </a:p>
        </p:txBody>
      </p:sp>
    </p:spTree>
    <p:extLst>
      <p:ext uri="{BB962C8B-B14F-4D97-AF65-F5344CB8AC3E}">
        <p14:creationId xmlns:p14="http://schemas.microsoft.com/office/powerpoint/2010/main" val="38840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FE4D7B-432B-4C13-913C-B89F42073B3B}"/>
              </a:ext>
            </a:extLst>
          </p:cNvPr>
          <p:cNvSpPr txBox="1"/>
          <p:nvPr/>
        </p:nvSpPr>
        <p:spPr>
          <a:xfrm>
            <a:off x="2475914" y="2757267"/>
            <a:ext cx="7582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46824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A5AF-D85C-4A79-880C-82E421D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öhne"/>
              </a:rPr>
              <a:t>Index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9329B8-4CED-43A0-9208-4AF01E805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511811"/>
              </p:ext>
            </p:extLst>
          </p:nvPr>
        </p:nvGraphicFramePr>
        <p:xfrm>
          <a:off x="838199" y="1118585"/>
          <a:ext cx="10515599" cy="537428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238205">
                  <a:extLst>
                    <a:ext uri="{9D8B030D-6E8A-4147-A177-3AD203B41FA5}">
                      <a16:colId xmlns:a16="http://schemas.microsoft.com/office/drawing/2014/main" val="1399586537"/>
                    </a:ext>
                  </a:extLst>
                </a:gridCol>
                <a:gridCol w="3277394">
                  <a:extLst>
                    <a:ext uri="{9D8B030D-6E8A-4147-A177-3AD203B41FA5}">
                      <a16:colId xmlns:a16="http://schemas.microsoft.com/office/drawing/2014/main" val="139868747"/>
                    </a:ext>
                  </a:extLst>
                </a:gridCol>
              </a:tblGrid>
              <a:tr h="3610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INDEX OF PROJECT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1" dirty="0">
                          <a:solidFill>
                            <a:schemeClr val="bg1"/>
                          </a:solidFill>
                          <a:effectLst/>
                        </a:rPr>
                        <a:t>Slide No.</a:t>
                      </a:r>
                    </a:p>
                  </a:txBody>
                  <a:tcPr marL="87027" marR="87027" marT="43513" marB="43513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077081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Proposal Application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4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09533641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Introduction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70340332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Objectives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6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863864556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Benefits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7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432526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Software Features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8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3561331113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Entity Relationship Diagram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9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75117273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Software Flowchart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18890410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Modules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11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03593159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Timeline and Milestone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208380217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Technical Information Source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13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1738152816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Use of Tools and Technologies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14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044089954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Team Roles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40188263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Methodology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17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564519792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Example of Invoice Reports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18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4222190308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Forms Samples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006510750"/>
                  </a:ext>
                </a:extLst>
              </a:tr>
              <a:tr h="313329"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Conclusion</a:t>
                      </a:r>
                    </a:p>
                  </a:txBody>
                  <a:tcPr marL="87027" marR="87027" marT="43513" marB="43513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dirty="0">
                          <a:effectLst/>
                        </a:rPr>
                        <a:t>22</a:t>
                      </a:r>
                    </a:p>
                  </a:txBody>
                  <a:tcPr marL="87027" marR="87027" marT="43513" marB="43513" anchor="ctr"/>
                </a:tc>
                <a:extLst>
                  <a:ext uri="{0D108BD9-81ED-4DB2-BD59-A6C34878D82A}">
                    <a16:rowId xmlns:a16="http://schemas.microsoft.com/office/drawing/2014/main" val="2404653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179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A5AF-D85C-4A79-880C-82E421D6C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346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öhne"/>
              </a:rPr>
              <a:t>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67F01-E429-410C-BCA8-A8CD2E925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2874"/>
            <a:ext cx="10515600" cy="525000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June, 2023</a:t>
            </a:r>
          </a:p>
          <a:p>
            <a:pPr marL="0" indent="0">
              <a:buNone/>
            </a:pPr>
            <a:r>
              <a:rPr lang="en-US" dirty="0"/>
              <a:t>The Consultant</a:t>
            </a:r>
          </a:p>
          <a:p>
            <a:pPr marL="0" indent="0">
              <a:buNone/>
            </a:pPr>
            <a:r>
              <a:rPr lang="en-US" dirty="0"/>
              <a:t>IDB Bhaban,</a:t>
            </a:r>
          </a:p>
          <a:p>
            <a:pPr marL="0" indent="0">
              <a:buNone/>
            </a:pPr>
            <a:r>
              <a:rPr lang="en-US" dirty="0"/>
              <a:t>Sher e Bangla, Nagar, Dhaka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Subject: Project proposal letter for the Store Management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Dear sir,</a:t>
            </a:r>
          </a:p>
          <a:p>
            <a:pPr marL="0" indent="0" algn="just">
              <a:buNone/>
            </a:pPr>
            <a:r>
              <a:rPr lang="en-US" dirty="0"/>
              <a:t>Thank you for offering us a great opportunity to make a  real life project based on our core course that is Web Development with PHP and Framework(WDPF). In this project, I would like to inform you that We have decided to make a project on Store Management System, which is most important for every store owner. We have studied about the various aspects of the system and make a proposal accordingly which is enclosed here with for your kind perusal. So, We think you will finally Approved the project and help to utilize our creativity.</a:t>
            </a:r>
          </a:p>
          <a:p>
            <a:pPr marL="0" indent="0">
              <a:buNone/>
            </a:pPr>
            <a:r>
              <a:rPr lang="en-US" dirty="0"/>
              <a:t>Sincerely,</a:t>
            </a:r>
          </a:p>
          <a:p>
            <a:pPr marL="0" indent="0">
              <a:buNone/>
            </a:pPr>
            <a:r>
              <a:rPr lang="en-US" dirty="0"/>
              <a:t>Team: Code Scientist</a:t>
            </a:r>
          </a:p>
          <a:p>
            <a:pPr marL="0" indent="0">
              <a:buNone/>
            </a:pPr>
            <a:r>
              <a:rPr lang="en-US" dirty="0"/>
              <a:t>Batch: WDPF/NCLC-M/54/01</a:t>
            </a:r>
          </a:p>
          <a:p>
            <a:pPr marL="0" indent="0">
              <a:buNone/>
            </a:pPr>
            <a:r>
              <a:rPr lang="en-US" dirty="0"/>
              <a:t>Round - 54</a:t>
            </a:r>
          </a:p>
        </p:txBody>
      </p:sp>
    </p:spTree>
    <p:extLst>
      <p:ext uri="{BB962C8B-B14F-4D97-AF65-F5344CB8AC3E}">
        <p14:creationId xmlns:p14="http://schemas.microsoft.com/office/powerpoint/2010/main" val="245040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+mj-lt"/>
              </a:rPr>
              <a:t>The purpose of this project proposal is to present the development of a comprehensive Store Management Application that will serve as a centralized solution for managing various aspects of your store's operations.</a:t>
            </a:r>
          </a:p>
          <a:p>
            <a:r>
              <a:rPr lang="en-US" dirty="0">
                <a:latin typeface="+mj-lt"/>
              </a:rPr>
              <a:t>Our team aims to address the existing challenges in order management, inventory control, and financial tracking by leveraging the power of technology and creating a tailored software solution.</a:t>
            </a:r>
          </a:p>
          <a:p>
            <a:r>
              <a:rPr lang="en-US" dirty="0">
                <a:latin typeface="+mj-lt"/>
              </a:rPr>
              <a:t>This Store Management Application will offer a user-friendly interface and intuitive features, empowering your staff to efficiently handle sales, inventory, and customer management tasks.</a:t>
            </a:r>
          </a:p>
          <a:p>
            <a:r>
              <a:rPr lang="en-US" dirty="0">
                <a:latin typeface="+mj-lt"/>
              </a:rPr>
              <a:t>With a focus on automation and data-driven decision-making, this application will streamline processes, reduce manual errors, and enhance overall productivity.</a:t>
            </a:r>
          </a:p>
          <a:p>
            <a:r>
              <a:rPr lang="en-US" dirty="0">
                <a:latin typeface="+mj-lt"/>
              </a:rPr>
              <a:t>By adopting this solution, your store will gain a competitive edge, as you will have real-time access to key performance indicators, enabling you to make informed business decisions promptly.</a:t>
            </a:r>
          </a:p>
        </p:txBody>
      </p:sp>
    </p:spTree>
    <p:extLst>
      <p:ext uri="{BB962C8B-B14F-4D97-AF65-F5344CB8AC3E}">
        <p14:creationId xmlns:p14="http://schemas.microsoft.com/office/powerpoint/2010/main" val="89858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Objectives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+mj-lt"/>
              </a:rPr>
              <a:t>Automate the process of order management, including order placement, tracking, and fulfillment.</a:t>
            </a:r>
          </a:p>
          <a:p>
            <a:r>
              <a:rPr lang="en-US" dirty="0">
                <a:latin typeface="+mj-lt"/>
              </a:rPr>
              <a:t>Implement a centralized inventory management system for efficient tracking of stock levels, replenishment, and supplier management.</a:t>
            </a:r>
          </a:p>
          <a:p>
            <a:r>
              <a:rPr lang="en-US" dirty="0">
                <a:latin typeface="+mj-lt"/>
              </a:rPr>
              <a:t>Integrate robust reporting and analytics capabilities to gain insights into sales trends, product performance, and profitability.</a:t>
            </a:r>
          </a:p>
          <a:p>
            <a:r>
              <a:rPr lang="en-US" dirty="0">
                <a:latin typeface="+mj-lt"/>
              </a:rPr>
              <a:t>Enhance security measures to protect sensitive customer and financial data.</a:t>
            </a:r>
          </a:p>
          <a:p>
            <a:r>
              <a:rPr lang="en-US" dirty="0">
                <a:latin typeface="+mj-lt"/>
              </a:rPr>
              <a:t>Enable seamless integration with existing systems, such as accounting software and POS (Point of Sale) systems.</a:t>
            </a:r>
          </a:p>
          <a:p>
            <a:r>
              <a:rPr lang="en-US" dirty="0">
                <a:latin typeface="+mj-lt"/>
              </a:rPr>
              <a:t>Provide user-friendly interfaces for easy navigation and quick adoption by store staff.</a:t>
            </a:r>
          </a:p>
          <a:p>
            <a:r>
              <a:rPr lang="en-US" dirty="0">
                <a:latin typeface="+mj-lt"/>
              </a:rPr>
              <a:t>Offer scalability and customization options to accommodate future growth and evolving business needs.</a:t>
            </a:r>
          </a:p>
          <a:p>
            <a:r>
              <a:rPr lang="en-US" dirty="0">
                <a:latin typeface="+mj-lt"/>
              </a:rPr>
              <a:t>Ensure compatibility with multiple devices, including desktops, tablets, and mobile devices, for on-the-go access to store management features.</a:t>
            </a:r>
          </a:p>
        </p:txBody>
      </p:sp>
    </p:spTree>
    <p:extLst>
      <p:ext uri="{BB962C8B-B14F-4D97-AF65-F5344CB8AC3E}">
        <p14:creationId xmlns:p14="http://schemas.microsoft.com/office/powerpoint/2010/main" val="415846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Benefits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Increased accuracy and productivity in managing store operations.</a:t>
            </a:r>
          </a:p>
          <a:p>
            <a:r>
              <a:rPr lang="en-US" dirty="0">
                <a:latin typeface="+mj-lt"/>
              </a:rPr>
              <a:t>Real-time tracking and analysis of sales and inventory data for informed decision-making.</a:t>
            </a:r>
          </a:p>
          <a:p>
            <a:r>
              <a:rPr lang="en-US" dirty="0">
                <a:latin typeface="+mj-lt"/>
              </a:rPr>
              <a:t>Improved customer satisfaction through streamlined order management and invoicing processes.</a:t>
            </a:r>
          </a:p>
        </p:txBody>
      </p:sp>
    </p:spTree>
    <p:extLst>
      <p:ext uri="{BB962C8B-B14F-4D97-AF65-F5344CB8AC3E}">
        <p14:creationId xmlns:p14="http://schemas.microsoft.com/office/powerpoint/2010/main" val="40997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FFDA-5B11-7C0A-A0E0-022CF8241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chemeClr val="accent1"/>
                </a:solidFill>
                <a:effectLst/>
                <a:latin typeface="Söhne"/>
              </a:rPr>
              <a:t>Software Features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5DFE-929E-286C-B3F3-481827FCB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Inventory Management:</a:t>
            </a:r>
          </a:p>
          <a:p>
            <a:pPr lvl="1"/>
            <a:r>
              <a:rPr lang="en-US" dirty="0"/>
              <a:t>Track stock levels, including product quantities, availability, and replenishment.</a:t>
            </a:r>
          </a:p>
          <a:p>
            <a:pPr lvl="1"/>
            <a:r>
              <a:rPr lang="en-US" dirty="0"/>
              <a:t>Set up low-stock alerts and automated reordering processes.</a:t>
            </a:r>
          </a:p>
          <a:p>
            <a:r>
              <a:rPr lang="en-US" dirty="0"/>
              <a:t>Sales Order Tracking:</a:t>
            </a:r>
          </a:p>
          <a:p>
            <a:pPr lvl="1"/>
            <a:r>
              <a:rPr lang="en-US" dirty="0"/>
              <a:t>Capture customer orders, including product details, quantities, and pricing.</a:t>
            </a:r>
          </a:p>
          <a:p>
            <a:pPr lvl="1"/>
            <a:r>
              <a:rPr lang="en-US" dirty="0"/>
              <a:t>Enable order status tracking .</a:t>
            </a:r>
          </a:p>
          <a:p>
            <a:pPr lvl="1"/>
            <a:r>
              <a:rPr lang="en-US" dirty="0"/>
              <a:t>Generate invoices and packing slips for efficient order fulfillment.</a:t>
            </a:r>
          </a:p>
          <a:p>
            <a:r>
              <a:rPr lang="en-US" dirty="0"/>
              <a:t>Reporting and Analytics:</a:t>
            </a:r>
          </a:p>
          <a:p>
            <a:pPr lvl="1"/>
            <a:r>
              <a:rPr lang="en-US" dirty="0"/>
              <a:t>Generate real-time reports on sales, inventory levels, and profitability.</a:t>
            </a:r>
          </a:p>
          <a:p>
            <a:pPr lvl="1"/>
            <a:r>
              <a:rPr lang="en-US" dirty="0"/>
              <a:t>Provide insights into top-selling products, customer buying patterns, and revenue trends.</a:t>
            </a:r>
          </a:p>
          <a:p>
            <a:pPr lvl="1"/>
            <a:r>
              <a:rPr lang="en-US" dirty="0"/>
              <a:t>Support customization and filtering options for tailored analysis.</a:t>
            </a:r>
          </a:p>
        </p:txBody>
      </p:sp>
    </p:spTree>
    <p:extLst>
      <p:ext uri="{BB962C8B-B14F-4D97-AF65-F5344CB8AC3E}">
        <p14:creationId xmlns:p14="http://schemas.microsoft.com/office/powerpoint/2010/main" val="1921781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3F2AF4-DC73-C2A3-8188-95AF9894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ED051-D9A2-5B05-464F-9D50E3F9F722}"/>
              </a:ext>
            </a:extLst>
          </p:cNvPr>
          <p:cNvSpPr txBox="1"/>
          <p:nvPr/>
        </p:nvSpPr>
        <p:spPr>
          <a:xfrm>
            <a:off x="967516" y="192468"/>
            <a:ext cx="337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 – Entity Relationship Diagram</a:t>
            </a:r>
          </a:p>
        </p:txBody>
      </p:sp>
    </p:spTree>
    <p:extLst>
      <p:ext uri="{BB962C8B-B14F-4D97-AF65-F5344CB8AC3E}">
        <p14:creationId xmlns:p14="http://schemas.microsoft.com/office/powerpoint/2010/main" val="248133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1450</Words>
  <Application>Microsoft Office PowerPoint</Application>
  <PresentationFormat>Widescreen</PresentationFormat>
  <Paragraphs>209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Fira Code</vt:lpstr>
      <vt:lpstr>Montserrat</vt:lpstr>
      <vt:lpstr>MV Boli</vt:lpstr>
      <vt:lpstr>Söhne</vt:lpstr>
      <vt:lpstr>Tw Cen MT</vt:lpstr>
      <vt:lpstr>Office Theme</vt:lpstr>
      <vt:lpstr>Store Management System</vt:lpstr>
      <vt:lpstr>TEAM</vt:lpstr>
      <vt:lpstr>Index</vt:lpstr>
      <vt:lpstr>Application</vt:lpstr>
      <vt:lpstr>Introduction</vt:lpstr>
      <vt:lpstr>Objectives</vt:lpstr>
      <vt:lpstr>Benefits</vt:lpstr>
      <vt:lpstr>Software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Roles</vt:lpstr>
      <vt:lpstr>Methodology</vt:lpstr>
      <vt:lpstr>Methodology</vt:lpstr>
      <vt:lpstr>Example of Invoice Report</vt:lpstr>
      <vt:lpstr>Sales Report Example</vt:lpstr>
      <vt:lpstr>Form Sample</vt:lpstr>
      <vt:lpstr>More Form Sample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Management System</dc:title>
  <dc:creator>Sk Miraj</dc:creator>
  <cp:lastModifiedBy>Scientist-2.0</cp:lastModifiedBy>
  <cp:revision>78</cp:revision>
  <dcterms:created xsi:type="dcterms:W3CDTF">2023-06-03T18:14:29Z</dcterms:created>
  <dcterms:modified xsi:type="dcterms:W3CDTF">2023-06-06T03:22:15Z</dcterms:modified>
</cp:coreProperties>
</file>